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684519-5989-4BFE-8096-75153B16BB55}">
  <a:tblStyle styleId="{61684519-5989-4BFE-8096-75153B16BB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6952C2-6000-46B9-B280-369396EAE4F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per MacNaughton" userId="b7b77b155b98913d" providerId="LiveId" clId="{4A6F2348-FB2C-4DCE-80E8-CD431C36357B}"/>
    <pc:docChg chg="modSld">
      <pc:chgData name="Jasper MacNaughton" userId="b7b77b155b98913d" providerId="LiveId" clId="{4A6F2348-FB2C-4DCE-80E8-CD431C36357B}" dt="2019-03-20T18:54:25.700" v="27" actId="20577"/>
      <pc:docMkLst>
        <pc:docMk/>
      </pc:docMkLst>
      <pc:sldChg chg="modSp">
        <pc:chgData name="Jasper MacNaughton" userId="b7b77b155b98913d" providerId="LiveId" clId="{4A6F2348-FB2C-4DCE-80E8-CD431C36357B}" dt="2019-03-20T18:54:25.700" v="27" actId="20577"/>
        <pc:sldMkLst>
          <pc:docMk/>
          <pc:sldMk cId="0" sldId="281"/>
        </pc:sldMkLst>
        <pc:spChg chg="mod">
          <ac:chgData name="Jasper MacNaughton" userId="b7b77b155b98913d" providerId="LiveId" clId="{4A6F2348-FB2C-4DCE-80E8-CD431C36357B}" dt="2019-03-20T18:54:25.700" v="27" actId="20577"/>
          <ac:spMkLst>
            <pc:docMk/>
            <pc:sldMk cId="0" sldId="281"/>
            <ac:spMk id="22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d059d65c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d059d65c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4bc85431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4bc85431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059d65c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d059d65c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ebffa75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ebffa75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c696ad8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c696ad8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ebffa75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ebffa75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ebffa75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4ebffa75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ebffa75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ebffa75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4c696a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4c696a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c696ad8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c696ad8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4ebffa75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4ebffa75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4ebffa75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4ebffa75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ebffa75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4ebffa75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c696ad8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c696ad8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c696ad8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c696ad8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ebffa75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ebffa75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ebffa75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ebffa75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4ebffa75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4ebffa75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d059d65c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d059d65c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4bc8543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4bc8543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ebffa75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4ebffa75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d059d65c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d059d65c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bc85431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bc85431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059d65c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059d65c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4bc85431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4bc85431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7971" y="19892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Financial Impact on US House of Representatives Elections</a:t>
            </a:r>
            <a:endParaRPr sz="48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9756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Sanjana Venkat, Jasper MacNaughton, Paul Ciaccia III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Math 318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700" y="1477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4660050" y="228300"/>
            <a:ext cx="4172400" cy="7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Plots: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660050" y="1152475"/>
            <a:ext cx="417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Plotted funding based on seat status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Incumbents receive much more funding than challengers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575"/>
            <a:ext cx="3909726" cy="488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73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Plots: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Plotted funding by political affiliation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Not much difference between the two parties</a:t>
            </a:r>
            <a:endParaRPr b="1"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450" y="201438"/>
            <a:ext cx="3791577" cy="474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29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Summary Stats: PCA</a:t>
            </a: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46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Exponential data makes PCA assumption of linearity fail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do not move forward with clustering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500" y="961525"/>
            <a:ext cx="5697450" cy="37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Predictor Fields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3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Factors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Party (Dem, Rep, Other)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Seat Status (Incumbent, Open, Challenger)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Numeric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Itemized and Unitemized Individual Contributions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Party Contributions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Committee Contributions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 Contributions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Operating Expenses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Net Contributions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Total Loans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Basic Modeling: Logistic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311700" y="4352575"/>
            <a:ext cx="39999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Testing Error: 14.2%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2"/>
          </p:nvPr>
        </p:nvSpPr>
        <p:spPr>
          <a:xfrm>
            <a:off x="4832400" y="4352425"/>
            <a:ext cx="39999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Testing Error: 11.4%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0" cy="319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900" cy="3199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Predictor Logistic Regression Coefficients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311700" y="4352575"/>
            <a:ext cx="39999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Autocorrelation!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2"/>
          </p:nvPr>
        </p:nvSpPr>
        <p:spPr>
          <a:xfrm>
            <a:off x="4832400" y="4352425"/>
            <a:ext cx="39999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Testing Error: 11.4%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999900" cy="31999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p28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{61684519-5989-4BFE-8096-75153B16BB55}</a:tableStyleId>
              </a:tblPr>
              <a:tblGrid>
                <a:gridCol w="213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</a:rPr>
                        <a:t>Field</a:t>
                      </a:r>
                      <a:endParaRPr sz="24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</a:rPr>
                        <a:t>Coefficient Value</a:t>
                      </a:r>
                      <a:endParaRPr sz="24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Intercept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-2.53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Net Contributions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5.45  x  10^-06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Operating Expenditures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-3.22  x  10^-06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Autocorrelation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Statistics Answer:</a:t>
            </a:r>
            <a:endParaRPr sz="3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“Ahh! Abort”</a:t>
            </a:r>
            <a:endParaRPr sz="3000"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Machine Learning Answer:</a:t>
            </a:r>
            <a:endParaRPr sz="3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“Ehh, whatever”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10-Fold Cross Validation</a:t>
            </a:r>
            <a:endParaRPr/>
          </a:p>
        </p:txBody>
      </p:sp>
      <p:graphicFrame>
        <p:nvGraphicFramePr>
          <p:cNvPr id="173" name="Google Shape;173;p30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{2C6952C2-6000-46B9-B280-369396EAE4F9}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Model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Estimated Misclassification Rate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Full Logistic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4.76 %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LDA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5.04 %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QDA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5.67 %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KNN k=3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4.55 %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KNN k=5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4.49 %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Linear SVM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5.18 %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RBF SVM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3.57 %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 with RBF SVM - Hyperparameters</a:t>
            </a: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0112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Tuning: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Cost: between  10 and 10,000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Gamma: between 0.001 and 0.1</a:t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625" y="1152475"/>
            <a:ext cx="3056778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875" y="1152475"/>
            <a:ext cx="3056772" cy="382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the Support Vectors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6"/>
            <a:ext cx="8520600" cy="340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Election Results vs Final Model Predictions</a:t>
            </a: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0" cy="372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900" cy="372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041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1.54% Error Rate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127 support vectors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graphicFrame>
        <p:nvGraphicFramePr>
          <p:cNvPr id="203" name="Google Shape;203;p34"/>
          <p:cNvGraphicFramePr/>
          <p:nvPr/>
        </p:nvGraphicFramePr>
        <p:xfrm>
          <a:off x="311700" y="220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{61684519-5989-4BFE-8096-75153B16BB55}</a:tableStyleId>
              </a:tblPr>
              <a:tblGrid>
                <a:gridCol w="123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Predicted Loss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Predicted Win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Election Loss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979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Election Win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526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75" y="189975"/>
            <a:ext cx="4763552" cy="476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98.5%</a:t>
            </a:r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explainable by campaign finance data.</a:t>
            </a:r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1"/>
          </p:nvPr>
        </p:nvSpPr>
        <p:spPr>
          <a:xfrm>
            <a:off x="311700" y="619700"/>
            <a:ext cx="85206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2016 House elections were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as a Function of Net Contributions (1/2)</a:t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00" y="1017725"/>
            <a:ext cx="859719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as a Function of Net Contributions  (2/2)</a:t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00" y="1017725"/>
            <a:ext cx="859719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Conclusions</a:t>
            </a:r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2016 House elections are very predictable (98.5% prediction accuracy rate, just 22 of the 1,427 of candidates misclassified)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Incumbent candidates received much more funding than candidates running against an incumbent or for an open seat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Election winners received much more </a:t>
            </a:r>
            <a:r>
              <a:rPr lang="en-US" dirty="0"/>
              <a:t>campaign contributions </a:t>
            </a:r>
            <a:r>
              <a:rPr lang="en" dirty="0"/>
              <a:t>than losing candidates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Republicans and third party candidates appear to have an advantage at winning elections over democrats at similar levels of net contributions (all else held constant)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Go democracy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3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 Financing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0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Campaigns are financed through contributions and loans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Majority of funding is from individual donors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campaign funding play a role in election outcome?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725" y="445025"/>
            <a:ext cx="4316199" cy="27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FEC Data Set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data is from the 2016 Election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435 House seats are up for election every two years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set has 51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chose to pull information regarding campaign contributions, loans, expenditures, incumbency status, and outcome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900" y="2910275"/>
            <a:ext cx="5912200" cy="20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Statistics and Dataset Visualization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156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Histograms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150" y="590025"/>
            <a:ext cx="5227899" cy="4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0" y="800550"/>
            <a:ext cx="2223300" cy="3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 b="1">
                <a:solidFill>
                  <a:schemeClr val="lt2"/>
                </a:solidFill>
              </a:rPr>
              <a:t>Deceiving graph</a:t>
            </a:r>
            <a:endParaRPr sz="18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Long right tail (log scale)</a:t>
            </a:r>
            <a:endParaRPr sz="18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Exponential relationship shows wide range of values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5250800" y="250400"/>
            <a:ext cx="358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Pairwise Correlations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5250650" y="759900"/>
            <a:ext cx="3581700" cy="3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Many of the correlations were obvious such as individual itemized contributions and total individual contributions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 b="1">
                <a:solidFill>
                  <a:srgbClr val="D9D9D9"/>
                </a:solidFill>
              </a:rPr>
              <a:t>Essentially all variables positively correlated with wins</a:t>
            </a:r>
            <a:endParaRPr b="1">
              <a:solidFill>
                <a:srgbClr val="D9D9D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Very strong correlation between operating expenditures and net contributions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Autocorrelation issue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0" y="25"/>
            <a:ext cx="2132400" cy="19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Scatterplots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400" y="373906"/>
            <a:ext cx="3515701" cy="439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099" y="373920"/>
            <a:ext cx="3515701" cy="439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-45450" y="466925"/>
            <a:ext cx="2223300" cy="3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Exponential trend for winners</a:t>
            </a:r>
            <a:endParaRPr sz="16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 b="1">
                <a:solidFill>
                  <a:schemeClr val="lt2"/>
                </a:solidFill>
              </a:rPr>
              <a:t>Party contributions have little effect on outcome (but lot of zeros)</a:t>
            </a:r>
            <a:endParaRPr sz="16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Committee contributions have strong positive correlation with winning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971600" cy="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Scatterplots:</a:t>
            </a:r>
            <a:endParaRPr sz="2400"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675" y="458450"/>
            <a:ext cx="3512327" cy="43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350" y="458450"/>
            <a:ext cx="3512327" cy="439143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89650" y="591675"/>
            <a:ext cx="2134500" cy="4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>
                <a:solidFill>
                  <a:schemeClr val="lt2"/>
                </a:solidFill>
              </a:rPr>
              <a:t>Graphed Net Contributions vs Operating expenditures with coloring based on seat status and election outcome.</a:t>
            </a:r>
            <a:endParaRPr sz="16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 b="1">
                <a:solidFill>
                  <a:schemeClr val="lt2"/>
                </a:solidFill>
              </a:rPr>
              <a:t>Winners and incumbents trend the same, while losers trend with challengers and open</a:t>
            </a:r>
            <a:endParaRPr sz="16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Office PowerPoint</Application>
  <PresentationFormat>On-screen Show (16:9)</PresentationFormat>
  <Paragraphs>148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Dark</vt:lpstr>
      <vt:lpstr>Financial Impact on US House of Representatives Elections</vt:lpstr>
      <vt:lpstr>Introduction</vt:lpstr>
      <vt:lpstr>Campaign Financing</vt:lpstr>
      <vt:lpstr>FEC Data Set</vt:lpstr>
      <vt:lpstr>Summary Statistics and Dataset Visualization</vt:lpstr>
      <vt:lpstr>Histograms</vt:lpstr>
      <vt:lpstr>Pairwise Correlations</vt:lpstr>
      <vt:lpstr>Scatterplots </vt:lpstr>
      <vt:lpstr>Scatterplots:</vt:lpstr>
      <vt:lpstr>Box Plots:</vt:lpstr>
      <vt:lpstr>Box Plots:</vt:lpstr>
      <vt:lpstr>Advanced Summary Stats: PCA</vt:lpstr>
      <vt:lpstr>Predictive Modeling</vt:lpstr>
      <vt:lpstr>Predictor Fields</vt:lpstr>
      <vt:lpstr>Basic Modeling: Logistic Regression </vt:lpstr>
      <vt:lpstr>2 Predictor Logistic Regression Coefficients </vt:lpstr>
      <vt:lpstr>Autocorrelation</vt:lpstr>
      <vt:lpstr>10-Fold Cross Validation</vt:lpstr>
      <vt:lpstr>Moving Forward with RBF SVM - Hyperparameters</vt:lpstr>
      <vt:lpstr>Visualizing the Support Vectors</vt:lpstr>
      <vt:lpstr>Election Results vs Final Model Predictions</vt:lpstr>
      <vt:lpstr>Model Results</vt:lpstr>
      <vt:lpstr>98.5%</vt:lpstr>
      <vt:lpstr>Predictions as a Function of Net Contributions (1/2)</vt:lpstr>
      <vt:lpstr>Predictions as a Function of Net Contributions  (2/2)</vt:lpstr>
      <vt:lpstr>Final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Impact on US House of Representatives Elections</dc:title>
  <cp:lastModifiedBy>Jasper MacNaughton</cp:lastModifiedBy>
  <cp:revision>1</cp:revision>
  <dcterms:modified xsi:type="dcterms:W3CDTF">2019-03-20T18:54:27Z</dcterms:modified>
</cp:coreProperties>
</file>